
<file path=[Content_Types].xml><?xml version="1.0" encoding="utf-8"?>
<Types xmlns="http://schemas.openxmlformats.org/package/2006/content-types">
  <Default Extension="jpeg" ContentType="image/jpeg"/>
  <Default Extension="JPG" ContentType="image/.jpg"/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1963" r:id="rId3"/>
    <p:sldId id="1964" r:id="rId4"/>
    <p:sldId id="1965" r:id="rId5"/>
    <p:sldId id="2005" r:id="rId6"/>
    <p:sldId id="2007" r:id="rId7"/>
    <p:sldId id="2008" r:id="rId8"/>
    <p:sldId id="2009" r:id="rId9"/>
    <p:sldId id="2011" r:id="rId10"/>
    <p:sldId id="2010" r:id="rId11"/>
    <p:sldId id="2012" r:id="rId12"/>
    <p:sldId id="1956" r:id="rId13"/>
  </p:sldIdLst>
  <p:sldSz cx="12192000" cy="6858000"/>
  <p:notesSz cx="6797675" cy="992632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" name="313209119@qq.com" initials="3" lastIdx="3" clrIdx="6"/>
  <p:cmAuthor id="1" name="guo chaoshuo" initials="gc" lastIdx="1" clrIdx="0"/>
  <p:cmAuthor id="8" name="A" initials="l" lastIdx="5" clrIdx="7"/>
  <p:cmAuthor id="2" name="徐曼" initials="xm" lastIdx="18" clrIdx="1"/>
  <p:cmAuthor id="3" name="ZY" initials="ZY" lastIdx="2" clrIdx="2"/>
  <p:cmAuthor id="4" name="na liu" initials="nl" lastIdx="4" clrIdx="3"/>
  <p:cmAuthor id="5" name="hqq" initials="hqq" lastIdx="18" clrIdx="4"/>
  <p:cmAuthor id="6" name="wbj" initials="wbj" lastIdx="26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32D8F"/>
    <a:srgbClr val="A5A5A5"/>
    <a:srgbClr val="ED7D31"/>
    <a:srgbClr val="4472C4"/>
    <a:srgbClr val="E3E6E9"/>
    <a:srgbClr val="FDFEFE"/>
    <a:srgbClr val="EDE0EE"/>
    <a:srgbClr val="F3F3F3"/>
    <a:srgbClr val="660874"/>
    <a:srgbClr val="CDE1F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699" autoAdjust="0"/>
    <p:restoredTop sz="93724" autoAdjust="0"/>
  </p:normalViewPr>
  <p:slideViewPr>
    <p:cSldViewPr snapToGrid="0">
      <p:cViewPr varScale="1">
        <p:scale>
          <a:sx n="69" d="100"/>
          <a:sy n="69" d="100"/>
        </p:scale>
        <p:origin x="308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46" d="100"/>
          <a:sy n="46" d="100"/>
        </p:scale>
        <p:origin x="2808" y="4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gs" Target="tags/tag2.xml"/><Relationship Id="rId2" Type="http://schemas.openxmlformats.org/officeDocument/2006/relationships/theme" Target="theme/theme1.xml"/><Relationship Id="rId19" Type="http://schemas.openxmlformats.org/officeDocument/2006/relationships/commentAuthors" Target="commentAuthors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handoutMaster" Target="handoutMasters/handoutMaster1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49688" y="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CDDA74-65F7-4CD1-ADAD-CB50BB531DD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49688" y="9429750"/>
            <a:ext cx="2946400" cy="4968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D32109-A18A-4DAF-9F9D-17F118CC140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jpeg>
</file>

<file path=ppt/media/image5.jpe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8056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50443" y="9428584"/>
            <a:ext cx="2945659" cy="49805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4" Type="http://schemas.openxmlformats.org/officeDocument/2006/relationships/image" Target="../media/image13.emf"/><Relationship Id="rId3" Type="http://schemas.openxmlformats.org/officeDocument/2006/relationships/image" Target="../media/image2.png"/><Relationship Id="rId2" Type="http://schemas.openxmlformats.org/officeDocument/2006/relationships/image" Target="../media/image12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4" Type="http://schemas.openxmlformats.org/officeDocument/2006/relationships/image" Target="../media/image15.emf"/><Relationship Id="rId3" Type="http://schemas.openxmlformats.org/officeDocument/2006/relationships/image" Target="../media/image2.png"/><Relationship Id="rId2" Type="http://schemas.openxmlformats.org/officeDocument/2006/relationships/image" Target="../media/image1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4" Type="http://schemas.openxmlformats.org/officeDocument/2006/relationships/image" Target="../media/image17.emf"/><Relationship Id="rId3" Type="http://schemas.openxmlformats.org/officeDocument/2006/relationships/image" Target="../media/image2.png"/><Relationship Id="rId2" Type="http://schemas.openxmlformats.org/officeDocument/2006/relationships/image" Target="../media/image16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4" Type="http://schemas.openxmlformats.org/officeDocument/2006/relationships/image" Target="../media/image19.emf"/><Relationship Id="rId3" Type="http://schemas.openxmlformats.org/officeDocument/2006/relationships/image" Target="../media/image2.png"/><Relationship Id="rId2" Type="http://schemas.openxmlformats.org/officeDocument/2006/relationships/image" Target="../media/image18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2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image" Target="../media/image3.jpeg"/><Relationship Id="rId4" Type="http://schemas.openxmlformats.org/officeDocument/2006/relationships/image" Target="../media/image23.png"/><Relationship Id="rId3" Type="http://schemas.openxmlformats.org/officeDocument/2006/relationships/image" Target="../media/image22.png"/><Relationship Id="rId2" Type="http://schemas.openxmlformats.org/officeDocument/2006/relationships/image" Target="../media/image21.jpe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tags" Target="../tags/tag1.xml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5" Type="http://schemas.openxmlformats.org/officeDocument/2006/relationships/image" Target="../media/image6.png"/><Relationship Id="rId4" Type="http://schemas.openxmlformats.org/officeDocument/2006/relationships/image" Target="../media/image5.jpeg"/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4" Type="http://schemas.openxmlformats.org/officeDocument/2006/relationships/image" Target="../media/image2.png"/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4" Type="http://schemas.openxmlformats.org/officeDocument/2006/relationships/image" Target="../media/image11.emf"/><Relationship Id="rId3" Type="http://schemas.openxmlformats.org/officeDocument/2006/relationships/image" Target="../media/image2.png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2" t="1975" r="477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000" y="288000"/>
            <a:ext cx="5834418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0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2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  <p:pic>
        <p:nvPicPr>
          <p:cNvPr id="3" name="图片 2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85562" y="2862804"/>
            <a:ext cx="2705100" cy="850900"/>
          </a:xfrm>
          <a:prstGeom prst="rect">
            <a:avLst/>
          </a:prstGeom>
        </p:spPr>
      </p:pic>
      <p:sp>
        <p:nvSpPr>
          <p:cNvPr id="11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000" y="288000"/>
            <a:ext cx="5834418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0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2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72862" y="2862804"/>
            <a:ext cx="2730500" cy="850900"/>
          </a:xfrm>
          <a:prstGeom prst="rect">
            <a:avLst/>
          </a:prstGeom>
        </p:spPr>
      </p:pic>
      <p:sp>
        <p:nvSpPr>
          <p:cNvPr id="11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000" y="288000"/>
            <a:ext cx="5834418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0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2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11543" y="2837793"/>
            <a:ext cx="2705100" cy="863600"/>
          </a:xfrm>
          <a:prstGeom prst="rect">
            <a:avLst/>
          </a:prstGeom>
        </p:spPr>
      </p:pic>
      <p:sp>
        <p:nvSpPr>
          <p:cNvPr id="11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000" y="288000"/>
            <a:ext cx="5834418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0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2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79212" y="2862804"/>
            <a:ext cx="2717800" cy="850900"/>
          </a:xfrm>
          <a:prstGeom prst="rect">
            <a:avLst/>
          </a:prstGeom>
        </p:spPr>
      </p:pic>
      <p:sp>
        <p:nvSpPr>
          <p:cNvPr id="11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523940" y="415907"/>
            <a:ext cx="5506616" cy="610918"/>
          </a:xfrm>
        </p:spPr>
        <p:txBody>
          <a:bodyPr>
            <a:normAutofit/>
          </a:bodyPr>
          <a:lstStyle>
            <a:lvl1pPr algn="l">
              <a:defRPr sz="2800" b="1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grpSp>
        <p:nvGrpSpPr>
          <p:cNvPr id="9" name="组 8"/>
          <p:cNvGrpSpPr/>
          <p:nvPr userDrawn="1"/>
        </p:nvGrpSpPr>
        <p:grpSpPr>
          <a:xfrm>
            <a:off x="2877015" y="6161004"/>
            <a:ext cx="9314986" cy="560471"/>
            <a:chOff x="2877015" y="6161004"/>
            <a:chExt cx="9314986" cy="560471"/>
          </a:xfrm>
        </p:grpSpPr>
        <p:pic>
          <p:nvPicPr>
            <p:cNvPr id="6" name="文本框 4"/>
            <p:cNvPicPr>
              <a:picLocks noChangeAspect="1"/>
            </p:cNvPicPr>
            <p:nvPr userDrawn="1"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789" b="91570"/>
            <a:stretch>
              <a:fillRect/>
            </a:stretch>
          </p:blipFill>
          <p:spPr>
            <a:xfrm>
              <a:off x="2877015" y="6161004"/>
              <a:ext cx="5407707" cy="560471"/>
            </a:xfrm>
            <a:prstGeom prst="rect">
              <a:avLst/>
            </a:prstGeom>
            <a:noFill/>
          </p:spPr>
        </p:pic>
        <p:pic>
          <p:nvPicPr>
            <p:cNvPr id="7" name="文本框 4"/>
            <p:cNvPicPr>
              <a:picLocks noChangeAspect="1"/>
            </p:cNvPicPr>
            <p:nvPr userDrawn="1"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908" r="55977" b="91570"/>
            <a:stretch>
              <a:fillRect/>
            </a:stretch>
          </p:blipFill>
          <p:spPr>
            <a:xfrm>
              <a:off x="8219872" y="6161004"/>
              <a:ext cx="3972129" cy="560471"/>
            </a:xfrm>
            <a:prstGeom prst="rect">
              <a:avLst/>
            </a:prstGeom>
            <a:noFill/>
          </p:spPr>
        </p:pic>
      </p:grpSp>
      <p:sp>
        <p:nvSpPr>
          <p:cNvPr id="10" name="矩形 9"/>
          <p:cNvSpPr/>
          <p:nvPr userDrawn="1"/>
        </p:nvSpPr>
        <p:spPr>
          <a:xfrm>
            <a:off x="0" y="415906"/>
            <a:ext cx="1054768" cy="610919"/>
          </a:xfrm>
          <a:prstGeom prst="rect">
            <a:avLst/>
          </a:prstGeom>
          <a:solidFill>
            <a:srgbClr val="832D8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1093238" y="415906"/>
            <a:ext cx="108000" cy="612000"/>
          </a:xfrm>
          <a:prstGeom prst="rect">
            <a:avLst/>
          </a:prstGeom>
          <a:solidFill>
            <a:srgbClr val="3365A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/>
          <p:cNvSpPr/>
          <p:nvPr userDrawn="1"/>
        </p:nvSpPr>
        <p:spPr>
          <a:xfrm>
            <a:off x="1239708" y="415906"/>
            <a:ext cx="108000" cy="612000"/>
          </a:xfrm>
          <a:prstGeom prst="rect">
            <a:avLst/>
          </a:prstGeom>
          <a:solidFill>
            <a:srgbClr val="D1E47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1"/>
            <a:ext cx="12192000" cy="6857919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423" t="60484" r="46299" b="26843"/>
          <a:stretch>
            <a:fillRect/>
          </a:stretch>
        </p:blipFill>
        <p:spPr>
          <a:xfrm>
            <a:off x="723174" y="4955142"/>
            <a:ext cx="888810" cy="8706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611984" y="4997675"/>
            <a:ext cx="2871465" cy="859611"/>
          </a:xfrm>
          <a:prstGeom prst="rect">
            <a:avLst/>
          </a:prstGeom>
        </p:spPr>
      </p:pic>
      <p:sp>
        <p:nvSpPr>
          <p:cNvPr id="8" name="文本框 7"/>
          <p:cNvSpPr txBox="1"/>
          <p:nvPr userDrawn="1"/>
        </p:nvSpPr>
        <p:spPr>
          <a:xfrm>
            <a:off x="723174" y="2967335"/>
            <a:ext cx="198323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b="1" dirty="0">
                <a:solidFill>
                  <a:srgbClr val="832D8F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谢  谢</a:t>
            </a:r>
            <a:endParaRPr lang="zh-CN" altLang="en-US" sz="5400" b="1" dirty="0">
              <a:solidFill>
                <a:srgbClr val="832D8F"/>
              </a:solidFill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752" y="307273"/>
            <a:ext cx="2963539" cy="49392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8659183" y="2233104"/>
            <a:ext cx="2787286" cy="3097179"/>
          </a:xfrm>
          <a:prstGeom prst="rect">
            <a:avLst/>
          </a:prstGeom>
          <a:noFill/>
          <a:ln w="50800">
            <a:solidFill>
              <a:srgbClr val="832D8F">
                <a:alpha val="80000"/>
              </a:srgbClr>
            </a:solidFill>
          </a:ln>
          <a:effectLst>
            <a:outerShdw blurRad="190500" dist="635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6813915" y="569095"/>
            <a:ext cx="2787286" cy="2720515"/>
          </a:xfrm>
          <a:prstGeom prst="rect">
            <a:avLst/>
          </a:prstGeom>
          <a:solidFill>
            <a:srgbClr val="BD88CC"/>
          </a:solid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/>
          <p:cNvGrpSpPr/>
          <p:nvPr userDrawn="1"/>
        </p:nvGrpSpPr>
        <p:grpSpPr>
          <a:xfrm>
            <a:off x="694242" y="6253683"/>
            <a:ext cx="10752227" cy="0"/>
            <a:chOff x="3140359" y="3151672"/>
            <a:chExt cx="10752227" cy="0"/>
          </a:xfrm>
        </p:grpSpPr>
        <p:cxnSp>
          <p:nvCxnSpPr>
            <p:cNvPr id="13" name="直接连接符 12"/>
            <p:cNvCxnSpPr/>
            <p:nvPr/>
          </p:nvCxnSpPr>
          <p:spPr>
            <a:xfrm>
              <a:off x="3809045" y="3151672"/>
              <a:ext cx="10083541" cy="0"/>
            </a:xfrm>
            <a:prstGeom prst="line">
              <a:avLst/>
            </a:prstGeom>
            <a:ln w="254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直接连接符 13"/>
            <p:cNvCxnSpPr/>
            <p:nvPr/>
          </p:nvCxnSpPr>
          <p:spPr>
            <a:xfrm>
              <a:off x="3140359" y="3151672"/>
              <a:ext cx="668686" cy="0"/>
            </a:xfrm>
            <a:prstGeom prst="line">
              <a:avLst/>
            </a:prstGeom>
            <a:ln w="63500">
              <a:solidFill>
                <a:srgbClr val="832D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5" name="图片 14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703" r="22120"/>
          <a:stretch>
            <a:fillRect/>
          </a:stretch>
        </p:blipFill>
        <p:spPr>
          <a:xfrm>
            <a:off x="7281746" y="861696"/>
            <a:ext cx="3311913" cy="4936907"/>
          </a:xfrm>
          <a:prstGeom prst="rect">
            <a:avLst/>
          </a:prstGeom>
        </p:spPr>
      </p:pic>
      <p:sp>
        <p:nvSpPr>
          <p:cNvPr id="16" name="文本框 15"/>
          <p:cNvSpPr txBox="1"/>
          <p:nvPr userDrawn="1"/>
        </p:nvSpPr>
        <p:spPr>
          <a:xfrm rot="16200000">
            <a:off x="5027393" y="3658582"/>
            <a:ext cx="412965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" spc="0" dirty="0">
                <a:solidFill>
                  <a:schemeClr val="bg1">
                    <a:lumMod val="8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Yu Gothic UI Semibold" panose="020B0700000000000000" pitchFamily="34" charset="-128"/>
                <a:ea typeface="Yu Gothic UI Semibold" panose="020B0700000000000000" pitchFamily="34" charset="-128"/>
              </a:rPr>
              <a:t>Research Institute for Environmental Innovation (Suzhou), Tsinghua</a:t>
            </a:r>
            <a:endParaRPr lang="zh-CN" altLang="en-US" sz="1000" spc="0" dirty="0">
              <a:solidFill>
                <a:schemeClr val="bg1">
                  <a:lumMod val="8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Yu Gothic UI Semibold" panose="020B0700000000000000" pitchFamily="34" charset="-128"/>
              <a:ea typeface="Yu Gothic UI Semibold" panose="020B0700000000000000" pitchFamily="34" charset="-128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sp>
        <p:nvSpPr>
          <p:cNvPr id="5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991159" y="165188"/>
            <a:ext cx="1313180" cy="261610"/>
          </a:xfrm>
        </p:spPr>
        <p:txBody>
          <a:bodyPr wrap="none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11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marL="0" lvl="0" defTabSz="34290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6" name="文本占位符 10"/>
          <p:cNvSpPr>
            <a:spLocks noGrp="1"/>
          </p:cNvSpPr>
          <p:nvPr>
            <p:ph type="body" sz="quarter" idx="14" hasCustomPrompt="1"/>
          </p:nvPr>
        </p:nvSpPr>
        <p:spPr>
          <a:xfrm>
            <a:off x="991159" y="416196"/>
            <a:ext cx="2236510" cy="369332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sz="2000" b="1" dirty="0" smtClean="0">
                <a:solidFill>
                  <a:schemeClr val="tx1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defRPr>
            </a:lvl1pPr>
          </a:lstStyle>
          <a:p>
            <a:pPr marL="0" lvl="0" defTabSz="34290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7" name="矩形 6"/>
          <p:cNvSpPr/>
          <p:nvPr userDrawn="1"/>
        </p:nvSpPr>
        <p:spPr>
          <a:xfrm>
            <a:off x="380189" y="218196"/>
            <a:ext cx="396000" cy="396000"/>
          </a:xfrm>
          <a:prstGeom prst="rect">
            <a:avLst/>
          </a:prstGeom>
          <a:noFill/>
          <a:ln w="19050">
            <a:solidFill>
              <a:srgbClr val="832D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 userDrawn="1"/>
        </p:nvSpPr>
        <p:spPr>
          <a:xfrm>
            <a:off x="603850" y="462967"/>
            <a:ext cx="286233" cy="286233"/>
          </a:xfrm>
          <a:prstGeom prst="rect">
            <a:avLst/>
          </a:prstGeom>
          <a:solidFill>
            <a:srgbClr val="832D8F"/>
          </a:solidFill>
          <a:ln>
            <a:solidFill>
              <a:srgbClr val="832D8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文本框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532" y="209550"/>
            <a:ext cx="11819467" cy="6648450"/>
          </a:xfrm>
          <a:prstGeom prst="rect">
            <a:avLst/>
          </a:prstGeom>
          <a:noFill/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3244517"/>
            <a:ext cx="5851358" cy="1086183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3600" b="1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  <a:lvl2pPr marL="457200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2pPr>
            <a:lvl3pPr marL="914400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3pPr>
            <a:lvl4pPr marL="1371600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4pPr>
            <a:lvl5pPr marL="1828800" indent="0">
              <a:lnSpc>
                <a:spcPct val="150000"/>
              </a:lnSpc>
              <a:buNone/>
              <a:defRPr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图片 83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11"/>
          <a:stretch>
            <a:fillRect/>
          </a:stretch>
        </p:blipFill>
        <p:spPr>
          <a:xfrm>
            <a:off x="-1" y="0"/>
            <a:ext cx="12189435" cy="6858000"/>
          </a:xfrm>
          <a:prstGeom prst="rect">
            <a:avLst/>
          </a:prstGeom>
        </p:spPr>
      </p:pic>
      <p:sp>
        <p:nvSpPr>
          <p:cNvPr id="36" name="矩形 35"/>
          <p:cNvSpPr/>
          <p:nvPr userDrawn="1"/>
        </p:nvSpPr>
        <p:spPr>
          <a:xfrm>
            <a:off x="2573868" y="0"/>
            <a:ext cx="9618132" cy="6858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PA_矩形 29"/>
          <p:cNvSpPr/>
          <p:nvPr userDrawn="1">
            <p:custDataLst>
              <p:tags r:id="rId3"/>
            </p:custDataLst>
          </p:nvPr>
        </p:nvSpPr>
        <p:spPr>
          <a:xfrm>
            <a:off x="7187371" y="1627270"/>
            <a:ext cx="4243687" cy="1200329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r"/>
            <a:r>
              <a:rPr lang="zh-CN" altLang="en-US" sz="7200" b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Aparajita" panose="020B0604020202020204" pitchFamily="34" charset="0"/>
                <a:ea typeface="思源黑体" panose="020B0500000000000000" pitchFamily="34" charset="-122"/>
                <a:cs typeface="Aparajita" panose="020B0604020202020204" pitchFamily="34" charset="0"/>
              </a:rPr>
              <a:t>目  录</a:t>
            </a:r>
            <a:endParaRPr lang="en-US" altLang="zh-CN" sz="7200" b="1" dirty="0">
              <a:solidFill>
                <a:schemeClr val="tx1">
                  <a:lumMod val="85000"/>
                  <a:lumOff val="15000"/>
                </a:schemeClr>
              </a:solidFill>
              <a:effectLst/>
              <a:latin typeface="Aparajita" panose="020B0604020202020204" pitchFamily="34" charset="0"/>
              <a:ea typeface="思源黑体" panose="020B0500000000000000" pitchFamily="34" charset="-122"/>
              <a:cs typeface="Aparajita" panose="020B0604020202020204" pitchFamily="34" charset="0"/>
            </a:endParaRPr>
          </a:p>
        </p:txBody>
      </p:sp>
      <p:grpSp>
        <p:nvGrpSpPr>
          <p:cNvPr id="79" name="组合 78"/>
          <p:cNvGrpSpPr/>
          <p:nvPr userDrawn="1"/>
        </p:nvGrpSpPr>
        <p:grpSpPr>
          <a:xfrm>
            <a:off x="3086571" y="2773811"/>
            <a:ext cx="8344487" cy="0"/>
            <a:chOff x="3140359" y="3151672"/>
            <a:chExt cx="8344487" cy="0"/>
          </a:xfrm>
        </p:grpSpPr>
        <p:cxnSp>
          <p:nvCxnSpPr>
            <p:cNvPr id="80" name="直接连接符 79"/>
            <p:cNvCxnSpPr/>
            <p:nvPr/>
          </p:nvCxnSpPr>
          <p:spPr>
            <a:xfrm>
              <a:off x="3809045" y="3151672"/>
              <a:ext cx="7675801" cy="0"/>
            </a:xfrm>
            <a:prstGeom prst="line">
              <a:avLst/>
            </a:prstGeom>
            <a:ln w="25400">
              <a:solidFill>
                <a:schemeClr val="bg1">
                  <a:lumMod val="6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直接连接符 80"/>
            <p:cNvCxnSpPr/>
            <p:nvPr/>
          </p:nvCxnSpPr>
          <p:spPr>
            <a:xfrm>
              <a:off x="3140359" y="3151672"/>
              <a:ext cx="799629" cy="0"/>
            </a:xfrm>
            <a:prstGeom prst="line">
              <a:avLst/>
            </a:prstGeom>
            <a:ln w="76200">
              <a:solidFill>
                <a:srgbClr val="832D8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5" name="文本框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90992"/>
          <a:stretch>
            <a:fillRect/>
          </a:stretch>
        </p:blipFill>
        <p:spPr>
          <a:xfrm>
            <a:off x="3219795" y="1916119"/>
            <a:ext cx="2484000" cy="622629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图片 4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543" r="24353"/>
          <a:stretch>
            <a:fillRect/>
          </a:stretch>
        </p:blipFill>
        <p:spPr>
          <a:xfrm>
            <a:off x="2209800" y="3307414"/>
            <a:ext cx="1729513" cy="2645347"/>
          </a:xfrm>
          <a:prstGeom prst="rect">
            <a:avLst/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-64716" r="-64716"/>
            </a:stretch>
          </a:blip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</p:pic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cxnSp>
        <p:nvCxnSpPr>
          <p:cNvPr id="15" name="直接连接符 14"/>
          <p:cNvCxnSpPr/>
          <p:nvPr userDrawn="1"/>
        </p:nvCxnSpPr>
        <p:spPr>
          <a:xfrm>
            <a:off x="4205989" y="3207910"/>
            <a:ext cx="6344482" cy="0"/>
          </a:xfrm>
          <a:prstGeom prst="line">
            <a:avLst/>
          </a:prstGeom>
          <a:ln w="12700">
            <a:solidFill>
              <a:srgbClr val="832D8F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 userDrawn="1"/>
        </p:nvSpPr>
        <p:spPr>
          <a:xfrm>
            <a:off x="2209800" y="1822692"/>
            <a:ext cx="1729513" cy="1406998"/>
          </a:xfrm>
          <a:prstGeom prst="rect">
            <a:avLst/>
          </a:prstGeom>
          <a:solidFill>
            <a:srgbClr val="832D8F"/>
          </a:solid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 sz="1200"/>
          </a:p>
        </p:txBody>
      </p:sp>
      <p:pic>
        <p:nvPicPr>
          <p:cNvPr id="46" name="图片 45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994" t="10003"/>
          <a:stretch>
            <a:fillRect/>
          </a:stretch>
        </p:blipFill>
        <p:spPr>
          <a:xfrm>
            <a:off x="257956" y="1822692"/>
            <a:ext cx="1873123" cy="1406998"/>
          </a:xfrm>
          <a:prstGeom prst="rect">
            <a:avLst/>
          </a:prstGeom>
          <a:solidFill>
            <a:srgbClr val="832D8F"/>
          </a:solidFill>
          <a:ln>
            <a:noFill/>
          </a:ln>
          <a:effectLst>
            <a:outerShdw blurRad="190500" dist="63500" dir="2700000" algn="tl" rotWithShape="0">
              <a:prstClr val="black">
                <a:alpha val="25000"/>
              </a:prstClr>
            </a:outerShdw>
          </a:effectLst>
        </p:spPr>
      </p:pic>
      <p:sp>
        <p:nvSpPr>
          <p:cNvPr id="48" name="文本占位符 47"/>
          <p:cNvSpPr>
            <a:spLocks noGrp="1"/>
          </p:cNvSpPr>
          <p:nvPr>
            <p:ph type="body" sz="quarter" idx="13" hasCustomPrompt="1"/>
          </p:nvPr>
        </p:nvSpPr>
        <p:spPr>
          <a:xfrm>
            <a:off x="4205987" y="3437164"/>
            <a:ext cx="5504069" cy="757130"/>
          </a:xfrm>
          <a:ln>
            <a:noFill/>
          </a:ln>
        </p:spPr>
        <p:txBody>
          <a:bodyPr wrap="square">
            <a:spAutoFit/>
          </a:bodyPr>
          <a:lstStyle>
            <a:lvl1pPr marL="0" indent="0">
              <a:buNone/>
              <a:defRPr lang="zh-CN" altLang="en-US" sz="4800" b="1" dirty="0" smtClean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pic>
        <p:nvPicPr>
          <p:cNvPr id="50" name="图片 49"/>
          <p:cNvPicPr>
            <a:picLocks noChangeAspect="1"/>
          </p:cNvPicPr>
          <p:nvPr userDrawn="1"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4571" b="12184"/>
          <a:stretch>
            <a:fillRect/>
          </a:stretch>
        </p:blipFill>
        <p:spPr>
          <a:xfrm>
            <a:off x="2500352" y="1965438"/>
            <a:ext cx="1148407" cy="1140181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sz="quarter" idx="14" hasCustomPrompt="1"/>
          </p:nvPr>
        </p:nvSpPr>
        <p:spPr>
          <a:xfrm>
            <a:off x="4229865" y="2073863"/>
            <a:ext cx="1240744" cy="923330"/>
          </a:xfrm>
        </p:spPr>
        <p:txBody>
          <a:bodyPr wrap="square">
            <a:spAutoFit/>
          </a:bodyPr>
          <a:lstStyle>
            <a:lvl1pPr marL="0" indent="0">
              <a:buNone/>
              <a:defRPr sz="6000" b="1">
                <a:solidFill>
                  <a:srgbClr val="832D8F"/>
                </a:solidFill>
              </a:defRPr>
            </a:lvl1pPr>
          </a:lstStyle>
          <a:p>
            <a:pPr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1154628" y="405839"/>
            <a:ext cx="3057247" cy="480131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b="1" dirty="0" smtClean="0">
                <a:solidFill>
                  <a:schemeClr val="tx1">
                    <a:lumMod val="50000"/>
                  </a:schemeClr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pPr marL="0" lvl="0" defTabSz="34290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10126" y="880798"/>
            <a:ext cx="245236" cy="245236"/>
          </a:xfrm>
          <a:prstGeom prst="rect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outerShdw blurRad="63500" dist="38100" dir="2700000" algn="tl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95722" y="1"/>
            <a:ext cx="564890" cy="1028699"/>
          </a:xfrm>
          <a:prstGeom prst="rect">
            <a:avLst/>
          </a:prstGeom>
          <a:solidFill>
            <a:srgbClr val="832D8F"/>
          </a:solidFill>
          <a:ln>
            <a:noFill/>
          </a:ln>
          <a:effectLst>
            <a:outerShdw blurRad="63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" name="文本占位符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6160" y="352250"/>
            <a:ext cx="627095" cy="480131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chemeClr val="bg1"/>
                </a:solidFill>
                <a:latin typeface="思源黑体" panose="020B0500000000000000" pitchFamily="34" charset="-122"/>
                <a:ea typeface="思源黑体" panose="020B0500000000000000" pitchFamily="34" charset="-122"/>
              </a:defRPr>
            </a:lvl1pPr>
          </a:lstStyle>
          <a:p>
            <a:pPr marL="0" lvl="0" defTabSz="34290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占位符 10"/>
          <p:cNvSpPr>
            <a:spLocks noGrp="1"/>
          </p:cNvSpPr>
          <p:nvPr>
            <p:ph type="body" sz="quarter" idx="13" hasCustomPrompt="1"/>
          </p:nvPr>
        </p:nvSpPr>
        <p:spPr>
          <a:xfrm>
            <a:off x="1168063" y="206661"/>
            <a:ext cx="3619902" cy="590931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sz="3600" b="1" dirty="0" smtClean="0">
                <a:solidFill>
                  <a:schemeClr val="bg1">
                    <a:lumMod val="85000"/>
                  </a:schemeClr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defRPr>
            </a:lvl1pPr>
          </a:lstStyle>
          <a:p>
            <a:pPr marL="0" lvl="0" defTabSz="34290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sp>
        <p:nvSpPr>
          <p:cNvPr id="14" name="矩形 13"/>
          <p:cNvSpPr/>
          <p:nvPr userDrawn="1"/>
        </p:nvSpPr>
        <p:spPr>
          <a:xfrm>
            <a:off x="710126" y="880798"/>
            <a:ext cx="245236" cy="245236"/>
          </a:xfrm>
          <a:prstGeom prst="rect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>
            <a:outerShdw blurRad="63500" dist="38100" dir="2700000" algn="tl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marL="0" marR="0" indent="0" algn="ctr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宋体" panose="02010600030101010101" pitchFamily="2" charset="-122"/>
              <a:cs typeface="+mn-cs"/>
            </a:endParaRPr>
          </a:p>
        </p:txBody>
      </p:sp>
      <p:sp>
        <p:nvSpPr>
          <p:cNvPr id="15" name="矩形 14"/>
          <p:cNvSpPr/>
          <p:nvPr userDrawn="1"/>
        </p:nvSpPr>
        <p:spPr>
          <a:xfrm>
            <a:off x="295722" y="1"/>
            <a:ext cx="564890" cy="1028699"/>
          </a:xfrm>
          <a:prstGeom prst="rect">
            <a:avLst/>
          </a:prstGeom>
          <a:solidFill>
            <a:srgbClr val="832D8F"/>
          </a:solidFill>
          <a:ln>
            <a:noFill/>
          </a:ln>
          <a:effectLst>
            <a:outerShdw blurRad="63500" dist="38100" dir="2700000" algn="tl" rotWithShape="0">
              <a:prstClr val="black">
                <a:alpha val="2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9" name="文本占位符 10"/>
          <p:cNvSpPr>
            <a:spLocks noGrp="1"/>
          </p:cNvSpPr>
          <p:nvPr>
            <p:ph type="body" sz="quarter" idx="14" hasCustomPrompt="1"/>
          </p:nvPr>
        </p:nvSpPr>
        <p:spPr>
          <a:xfrm>
            <a:off x="1168063" y="590897"/>
            <a:ext cx="2236510" cy="369332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sz="2000" b="1" dirty="0" smtClean="0">
                <a:solidFill>
                  <a:schemeClr val="tx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lvl="0" defTabSz="34290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2" name="文本占位符 10"/>
          <p:cNvSpPr>
            <a:spLocks noGrp="1"/>
          </p:cNvSpPr>
          <p:nvPr>
            <p:ph type="body" sz="quarter" idx="15" hasCustomPrompt="1"/>
          </p:nvPr>
        </p:nvSpPr>
        <p:spPr>
          <a:xfrm>
            <a:off x="286160" y="352250"/>
            <a:ext cx="585417" cy="480131"/>
          </a:xfrm>
        </p:spPr>
        <p:txBody>
          <a:bodyPr wrap="none">
            <a:spAutoFit/>
          </a:bodyPr>
          <a:lstStyle>
            <a:lvl1pPr marL="0" indent="0">
              <a:buNone/>
              <a:defRPr lang="zh-CN" altLang="en-US" sz="2800" b="1" dirty="0" smtClean="0">
                <a:solidFill>
                  <a:schemeClr val="bg1"/>
                </a:solidFill>
                <a:latin typeface="+mn-lt"/>
                <a:ea typeface="思源黑体" panose="020B0500000000000000" pitchFamily="34" charset="-122"/>
              </a:defRPr>
            </a:lvl1pPr>
          </a:lstStyle>
          <a:p>
            <a:pPr marL="0" lvl="0" defTabSz="34290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2B343FE3-25F6-44C5-9DA1-E6D75516AA41}" type="datetimeFigureOut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84728CE-F7E9-4A8E-B024-47B873453926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Arial" panose="020B0604020202020204"/>
                <a:ea typeface="微软雅黑" panose="020B0503020204020204" pitchFamily="34" charset="-122"/>
                <a:cs typeface="+mn-cs"/>
              </a:rPr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4592" y="1021946"/>
            <a:ext cx="8822817" cy="3676173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-6736"/>
            <a:ext cx="12192000" cy="5733535"/>
          </a:xfrm>
          <a:prstGeom prst="rect">
            <a:avLst/>
          </a:prstGeom>
          <a:solidFill>
            <a:schemeClr val="bg1">
              <a:alpha val="8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 panose="020B0604020202020204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文本占位符 47"/>
          <p:cNvSpPr>
            <a:spLocks noGrp="1"/>
          </p:cNvSpPr>
          <p:nvPr>
            <p:ph type="body" sz="quarter" idx="13" hasCustomPrompt="1"/>
          </p:nvPr>
        </p:nvSpPr>
        <p:spPr>
          <a:xfrm>
            <a:off x="3409727" y="5009526"/>
            <a:ext cx="5504069" cy="646331"/>
          </a:xfrm>
          <a:ln>
            <a:noFill/>
          </a:ln>
        </p:spPr>
        <p:txBody>
          <a:bodyPr wrap="square">
            <a:spAutoFit/>
          </a:bodyPr>
          <a:lstStyle>
            <a:lvl1pPr marL="0" indent="0">
              <a:buNone/>
              <a:defRPr lang="zh-CN" altLang="en-US" sz="4000" b="1" dirty="0" smtClean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30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Open Sans" panose="020B0606030504020204" pitchFamily="34" charset="0"/>
              </a:defRPr>
            </a:lvl1pPr>
          </a:lstStyle>
          <a:p>
            <a:pPr marL="0"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16" name="直接连接符 15"/>
          <p:cNvCxnSpPr/>
          <p:nvPr userDrawn="1"/>
        </p:nvCxnSpPr>
        <p:spPr>
          <a:xfrm>
            <a:off x="3173985" y="5062691"/>
            <a:ext cx="1" cy="540000"/>
          </a:xfrm>
          <a:prstGeom prst="line">
            <a:avLst/>
          </a:prstGeom>
          <a:ln w="88900">
            <a:solidFill>
              <a:srgbClr val="832D8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占位符 47"/>
          <p:cNvSpPr>
            <a:spLocks noGrp="1"/>
          </p:cNvSpPr>
          <p:nvPr>
            <p:ph type="body" sz="quarter" idx="14" hasCustomPrompt="1"/>
          </p:nvPr>
        </p:nvSpPr>
        <p:spPr>
          <a:xfrm>
            <a:off x="904220" y="4182895"/>
            <a:ext cx="2349381" cy="1862048"/>
          </a:xfrm>
          <a:noFill/>
          <a:ln>
            <a:noFill/>
          </a:ln>
        </p:spPr>
        <p:txBody>
          <a:bodyPr wrap="square">
            <a:spAutoFit/>
          </a:bodyPr>
          <a:lstStyle>
            <a:lvl1pPr marL="0" indent="0">
              <a:lnSpc>
                <a:spcPct val="100000"/>
              </a:lnSpc>
              <a:buNone/>
              <a:defRPr lang="zh-CN" altLang="en-US" sz="11500" b="1" dirty="0" smtClean="0">
                <a:solidFill>
                  <a:srgbClr val="832D8F"/>
                </a:solidFill>
                <a:effectLst>
                  <a:outerShdw blurRad="38100" dist="38100" dir="2700000" algn="tl">
                    <a:srgbClr val="000000">
                      <a:alpha val="30000"/>
                    </a:srgbClr>
                  </a:outerShdw>
                </a:effectLst>
                <a:latin typeface="Arial Black" panose="020B0A04020102020204" pitchFamily="34" charset="0"/>
                <a:ea typeface="微软雅黑" panose="020B0503020204020204" pitchFamily="34" charset="-122"/>
                <a:cs typeface="Open Sans" panose="020B0606030504020204" pitchFamily="34" charset="0"/>
              </a:defRPr>
            </a:lvl1pPr>
          </a:lstStyle>
          <a:p>
            <a:pPr marL="0" lvl="0"/>
            <a:r>
              <a:rPr lang="en-US" altLang="zh-CN" dirty="0"/>
              <a:t>01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58981" y="284704"/>
            <a:ext cx="5834418" cy="685800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224243" y="2862804"/>
            <a:ext cx="2578100" cy="8509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sp>
        <p:nvSpPr>
          <p:cNvPr id="14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  <p:pic>
        <p:nvPicPr>
          <p:cNvPr id="15" name="文本框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6" name="文本框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7" name="文本框 4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288000" y="288000"/>
            <a:ext cx="5834418" cy="6858000"/>
          </a:xfrm>
          <a:prstGeom prst="rect">
            <a:avLst/>
          </a:prstGeom>
        </p:spPr>
      </p:pic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89" b="91570"/>
          <a:stretch>
            <a:fillRect/>
          </a:stretch>
        </p:blipFill>
        <p:spPr>
          <a:xfrm>
            <a:off x="7411556" y="5057963"/>
            <a:ext cx="4780443" cy="1080000"/>
          </a:xfrm>
          <a:prstGeom prst="rect">
            <a:avLst/>
          </a:prstGeom>
          <a:noFill/>
        </p:spPr>
      </p:pic>
      <p:pic>
        <p:nvPicPr>
          <p:cNvPr id="10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08" r="55977" b="91570"/>
          <a:stretch>
            <a:fillRect/>
          </a:stretch>
        </p:blipFill>
        <p:spPr>
          <a:xfrm>
            <a:off x="-74644" y="5053107"/>
            <a:ext cx="7654094" cy="1080000"/>
          </a:xfrm>
          <a:prstGeom prst="rect">
            <a:avLst/>
          </a:prstGeom>
          <a:noFill/>
        </p:spPr>
      </p:pic>
      <p:pic>
        <p:nvPicPr>
          <p:cNvPr id="12" name="文本框 4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9785" b="89679"/>
          <a:stretch>
            <a:fillRect/>
          </a:stretch>
        </p:blipFill>
        <p:spPr>
          <a:xfrm>
            <a:off x="8153400" y="515406"/>
            <a:ext cx="3946405" cy="1133364"/>
          </a:xfrm>
          <a:prstGeom prst="rect">
            <a:avLst/>
          </a:prstGeom>
          <a:noFill/>
        </p:spPr>
      </p:pic>
      <p:pic>
        <p:nvPicPr>
          <p:cNvPr id="7" name="图片 6"/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224243" y="2862804"/>
            <a:ext cx="2692400" cy="850900"/>
          </a:xfrm>
          <a:prstGeom prst="rect">
            <a:avLst/>
          </a:prstGeom>
        </p:spPr>
      </p:pic>
      <p:sp>
        <p:nvSpPr>
          <p:cNvPr id="13" name="文本占位符 24"/>
          <p:cNvSpPr>
            <a:spLocks noGrp="1"/>
          </p:cNvSpPr>
          <p:nvPr>
            <p:ph type="body" sz="quarter" idx="13" hasCustomPrompt="1"/>
          </p:nvPr>
        </p:nvSpPr>
        <p:spPr>
          <a:xfrm>
            <a:off x="4241763" y="2818157"/>
            <a:ext cx="4861597" cy="914400"/>
          </a:xfrm>
        </p:spPr>
        <p:txBody>
          <a:bodyPr vert="horz" lIns="91440" tIns="45720" rIns="91440" bIns="45720" rtlCol="0" anchor="ctr" anchorCtr="0">
            <a:noAutofit/>
          </a:bodyPr>
          <a:lstStyle>
            <a:lvl1pPr>
              <a:defRPr lang="zh-CN" altLang="en-US" sz="4400" b="1" dirty="0" smtClean="0">
                <a:solidFill>
                  <a:srgbClr val="832D8F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kumimoji="1" lang="zh-CN" altLang="en-US"/>
              <a:t>单击此处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0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343FE3-25F6-44C5-9DA1-E6D75516AA41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4728CE-F7E9-4A8E-B024-47B87345392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6.xml"/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8.png"/><Relationship Id="rId1" Type="http://schemas.openxmlformats.org/officeDocument/2006/relationships/image" Target="../media/image2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1" Type="http://schemas.openxmlformats.org/officeDocument/2006/relationships/image" Target="../media/image2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32.png"/><Relationship Id="rId1" Type="http://schemas.openxmlformats.org/officeDocument/2006/relationships/image" Target="../media/image3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933700" y="4421505"/>
            <a:ext cx="8677275" cy="12915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3600" b="1" dirty="0" smtClean="0">
                <a:solidFill>
                  <a:srgbClr val="832D8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动态时间规整</a:t>
            </a:r>
            <a:endParaRPr lang="en-US" altLang="zh-CN" sz="3600" b="1" dirty="0" smtClean="0">
              <a:solidFill>
                <a:srgbClr val="832D8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algn="r">
              <a:lnSpc>
                <a:spcPct val="150000"/>
              </a:lnSpc>
              <a:buClrTx/>
              <a:buSzTx/>
              <a:buFontTx/>
            </a:pPr>
            <a:r>
              <a:rPr lang="en-US" altLang="zh-CN" sz="1600" b="1" dirty="0" smtClean="0">
                <a:solidFill>
                  <a:srgbClr val="832D8F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Dynamic Time Warping，DTW</a:t>
            </a:r>
            <a:endParaRPr lang="en-US" altLang="zh-CN" sz="1600" b="1" dirty="0" smtClean="0">
              <a:solidFill>
                <a:srgbClr val="832D8F"/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742409" y="5638089"/>
            <a:ext cx="868680" cy="5067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李嘉伟</a:t>
            </a:r>
            <a:endParaRPr lang="zh-CN" altLang="en-US" sz="1800" b="1" dirty="0" smtClean="0">
              <a:solidFill>
                <a:schemeClr val="tx1">
                  <a:lumMod val="50000"/>
                  <a:lumOff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应用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286160" y="352250"/>
            <a:ext cx="577850" cy="478155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67765" y="1158875"/>
            <a:ext cx="9949180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•获取匹配特征对（取path）</a:t>
            </a:r>
            <a:endParaRPr lang="zh-CN" altLang="en-US" sz="2800"/>
          </a:p>
          <a:p>
            <a:r>
              <a:rPr lang="zh-CN" altLang="en-US" sz="2800"/>
              <a:t>Voice conversion</a:t>
            </a:r>
            <a:endParaRPr lang="zh-CN" altLang="en-US" sz="2800"/>
          </a:p>
          <a:p>
            <a:r>
              <a:rPr lang="zh-CN" altLang="en-US" sz="2800"/>
              <a:t>A ：目标说话人的特征B: 源说话人的特征</a:t>
            </a:r>
            <a:endParaRPr lang="zh-CN" altLang="en-US" sz="280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570" y="2420620"/>
            <a:ext cx="10835640" cy="401574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/>
          <p:cNvSpPr txBox="1"/>
          <p:nvPr/>
        </p:nvSpPr>
        <p:spPr>
          <a:xfrm>
            <a:off x="3039608" y="3130433"/>
            <a:ext cx="8731845" cy="1891665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altLang="zh-CN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PART 1   DTW</a:t>
            </a:r>
            <a:r>
              <a:rPr lang="zh-CN" altLang="en-US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原理</a:t>
            </a:r>
            <a:endParaRPr lang="en-US" altLang="zh-CN" b="1" dirty="0" smtClean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  <a:p>
            <a:pPr marL="0" indent="0">
              <a:lnSpc>
                <a:spcPct val="2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</a:pP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PART </a:t>
            </a:r>
            <a:r>
              <a:rPr lang="en-US" altLang="zh-CN" b="1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2   </a:t>
            </a:r>
            <a:r>
              <a:rPr lang="en-US" altLang="zh-CN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DTW</a:t>
            </a:r>
            <a:r>
              <a:rPr lang="zh-CN" altLang="en-US" b="1" dirty="0" smtClean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应用</a:t>
            </a:r>
            <a:endParaRPr lang="en-US" altLang="zh-CN" b="1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409727" y="5009526"/>
            <a:ext cx="5504069" cy="645160"/>
          </a:xfrm>
        </p:spPr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原理</a:t>
            </a:r>
            <a:endParaRPr dirty="0" smtClean="0"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01</a:t>
            </a:r>
            <a:endParaRPr lang="zh-CN" altLang="en-US" dirty="0"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原理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30250" y="1213485"/>
            <a:ext cx="10542270" cy="5074920"/>
          </a:xfrm>
          <a:prstGeom prst="rect">
            <a:avLst/>
          </a:prstGeom>
          <a:noFill/>
        </p:spPr>
        <p:txBody>
          <a:bodyPr wrap="square" rtlCol="0" anchor="t">
            <a:noAutofit/>
          </a:bodyPr>
          <a:p>
            <a:r>
              <a:rPr lang="zh-CN" altLang="en-US" sz="4800" b="1"/>
              <a:t>DTW（Dynamic Time Warping）</a:t>
            </a:r>
            <a:endParaRPr lang="zh-CN" altLang="en-US" sz="4800" b="1"/>
          </a:p>
          <a:p>
            <a:r>
              <a:rPr lang="zh-CN" altLang="en-US" sz="3600"/>
              <a:t>•按照距离最近的原则，构建两个序列元素之间的对应的关系，评估两个序列的相似性。</a:t>
            </a:r>
            <a:endParaRPr lang="zh-CN" altLang="en-US" sz="3600"/>
          </a:p>
          <a:p>
            <a:r>
              <a:rPr lang="zh-CN" altLang="en-US" sz="3600"/>
              <a:t>•要求</a:t>
            </a:r>
            <a:endParaRPr lang="zh-CN" altLang="en-US" sz="3600"/>
          </a:p>
          <a:p>
            <a:pPr lvl="1"/>
            <a:r>
              <a:rPr lang="zh-CN" altLang="en-US" sz="3600"/>
              <a:t>（1）单向对应，不能回头</a:t>
            </a:r>
            <a:endParaRPr lang="zh-CN" altLang="en-US" sz="3600"/>
          </a:p>
          <a:p>
            <a:pPr lvl="1"/>
            <a:r>
              <a:rPr lang="zh-CN" altLang="en-US" sz="3600"/>
              <a:t>（2）一、一对应不能有空</a:t>
            </a:r>
            <a:endParaRPr lang="zh-CN" altLang="en-US" sz="3600"/>
          </a:p>
          <a:p>
            <a:pPr lvl="1"/>
            <a:r>
              <a:rPr lang="zh-CN" altLang="en-US" sz="3600"/>
              <a:t>（3）对应之后，距离最近</a:t>
            </a:r>
            <a:endParaRPr lang="zh-CN" altLang="en-US" sz="3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原理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999615" y="1553210"/>
            <a:ext cx="2720340" cy="1844040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91910" y="1481455"/>
            <a:ext cx="2857500" cy="199644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87495" y="3857625"/>
            <a:ext cx="2865120" cy="19431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原理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34430" y="1462405"/>
            <a:ext cx="4768215" cy="472249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1855" y="1450340"/>
            <a:ext cx="4748530" cy="477901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原理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6816"/>
          <a:stretch>
            <a:fillRect/>
          </a:stretch>
        </p:blipFill>
        <p:spPr>
          <a:xfrm>
            <a:off x="347345" y="1273810"/>
            <a:ext cx="4641850" cy="4808855"/>
          </a:xfrm>
          <a:prstGeom prst="rect">
            <a:avLst/>
          </a:prstGeom>
        </p:spPr>
      </p:pic>
      <p:grpSp>
        <p:nvGrpSpPr>
          <p:cNvPr id="27" name="组合 26"/>
          <p:cNvGrpSpPr/>
          <p:nvPr/>
        </p:nvGrpSpPr>
        <p:grpSpPr>
          <a:xfrm>
            <a:off x="5103495" y="2528570"/>
            <a:ext cx="6832600" cy="2360295"/>
            <a:chOff x="7105" y="3359"/>
            <a:chExt cx="12130" cy="4190"/>
          </a:xfrm>
        </p:grpSpPr>
        <p:pic>
          <p:nvPicPr>
            <p:cNvPr id="4" name="图片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105" y="3359"/>
              <a:ext cx="12130" cy="4190"/>
            </a:xfrm>
            <a:prstGeom prst="rect">
              <a:avLst/>
            </a:prstGeom>
          </p:spPr>
        </p:pic>
        <p:cxnSp>
          <p:nvCxnSpPr>
            <p:cNvPr id="7" name="直接箭头连接符 6"/>
            <p:cNvCxnSpPr/>
            <p:nvPr/>
          </p:nvCxnSpPr>
          <p:spPr>
            <a:xfrm flipH="1" flipV="1">
              <a:off x="8013" y="5060"/>
              <a:ext cx="11" cy="176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9" name="直接箭头连接符 8"/>
            <p:cNvCxnSpPr/>
            <p:nvPr/>
          </p:nvCxnSpPr>
          <p:spPr>
            <a:xfrm flipV="1">
              <a:off x="9147" y="4720"/>
              <a:ext cx="0" cy="136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5" name="直接箭头连接符 14"/>
            <p:cNvCxnSpPr/>
            <p:nvPr/>
          </p:nvCxnSpPr>
          <p:spPr>
            <a:xfrm flipH="1" flipV="1">
              <a:off x="9147" y="4720"/>
              <a:ext cx="1247" cy="204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6" name="直接箭头连接符 15"/>
            <p:cNvCxnSpPr/>
            <p:nvPr/>
          </p:nvCxnSpPr>
          <p:spPr>
            <a:xfrm flipH="1" flipV="1">
              <a:off x="9147" y="4720"/>
              <a:ext cx="2381" cy="1814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7" name="直接箭头连接符 16"/>
            <p:cNvCxnSpPr/>
            <p:nvPr/>
          </p:nvCxnSpPr>
          <p:spPr>
            <a:xfrm flipH="1" flipV="1">
              <a:off x="10281" y="4493"/>
              <a:ext cx="2495" cy="2609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8" name="直接箭头连接符 17"/>
            <p:cNvCxnSpPr/>
            <p:nvPr/>
          </p:nvCxnSpPr>
          <p:spPr>
            <a:xfrm flipH="1" flipV="1">
              <a:off x="11528" y="3700"/>
              <a:ext cx="2382" cy="192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9" name="直接箭头连接符 18"/>
            <p:cNvCxnSpPr/>
            <p:nvPr/>
          </p:nvCxnSpPr>
          <p:spPr>
            <a:xfrm flipH="1" flipV="1">
              <a:off x="12662" y="3926"/>
              <a:ext cx="1248" cy="17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0" name="直接箭头连接符 19"/>
            <p:cNvCxnSpPr/>
            <p:nvPr/>
          </p:nvCxnSpPr>
          <p:spPr>
            <a:xfrm flipH="1" flipV="1">
              <a:off x="13910" y="4834"/>
              <a:ext cx="1134" cy="1587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1" name="直接箭头连接符 20"/>
            <p:cNvCxnSpPr/>
            <p:nvPr/>
          </p:nvCxnSpPr>
          <p:spPr>
            <a:xfrm flipH="1" flipV="1">
              <a:off x="15044" y="4947"/>
              <a:ext cx="1247" cy="1928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2" name="直接箭头连接符 21"/>
            <p:cNvCxnSpPr/>
            <p:nvPr/>
          </p:nvCxnSpPr>
          <p:spPr>
            <a:xfrm flipH="1" flipV="1">
              <a:off x="16291" y="4380"/>
              <a:ext cx="1134" cy="170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3" name="直接箭头连接符 22"/>
            <p:cNvCxnSpPr/>
            <p:nvPr/>
          </p:nvCxnSpPr>
          <p:spPr>
            <a:xfrm flipV="1">
              <a:off x="17425" y="4040"/>
              <a:ext cx="0" cy="2041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24" name="直接箭头连接符 23"/>
            <p:cNvCxnSpPr/>
            <p:nvPr/>
          </p:nvCxnSpPr>
          <p:spPr>
            <a:xfrm flipH="1" flipV="1">
              <a:off x="18559" y="4607"/>
              <a:ext cx="113" cy="2040"/>
            </a:xfrm>
            <a:prstGeom prst="straightConnector1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3"/>
          </p:nvPr>
        </p:nvSpPr>
        <p:spPr>
          <a:xfrm>
            <a:off x="3409727" y="5009526"/>
            <a:ext cx="5504069" cy="645160"/>
          </a:xfrm>
        </p:spPr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应用</a:t>
            </a:r>
            <a:endParaRPr dirty="0" smtClean="0"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904220" y="4182895"/>
            <a:ext cx="2349381" cy="1861185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+mn-ea"/>
                <a:sym typeface="Arial" panose="020B0604020202020204" pitchFamily="34" charset="0"/>
              </a:rPr>
              <a:t>02</a:t>
            </a:r>
            <a:endParaRPr lang="zh-CN" altLang="en-US" dirty="0">
              <a:latin typeface="Arial" panose="020B0604020202020204" pitchFamily="34" charset="0"/>
              <a:cs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4"/>
          </p:nvPr>
        </p:nvSpPr>
        <p:spPr>
          <a:xfrm>
            <a:off x="1168063" y="590897"/>
            <a:ext cx="2214880" cy="368300"/>
          </a:xfrm>
        </p:spPr>
        <p:txBody>
          <a:bodyPr/>
          <a:lstStyle/>
          <a:p>
            <a:pPr algn="l"/>
            <a:r>
              <a:rPr lang="en-US" altLang="zh-CN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动态时间规整</a:t>
            </a:r>
            <a:r>
              <a:rPr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应用</a:t>
            </a:r>
            <a:endParaRPr dirty="0" smtClean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5"/>
          </p:nvPr>
        </p:nvSpPr>
        <p:spPr>
          <a:xfrm>
            <a:off x="286160" y="352250"/>
            <a:ext cx="577850" cy="478155"/>
          </a:xfrm>
        </p:spPr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7765" y="1344295"/>
            <a:ext cx="9777095" cy="138366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800"/>
              <a:t>•计算两个序列之间的相似性（取dis）</a:t>
            </a:r>
            <a:endParaRPr lang="zh-CN" altLang="en-US" sz="2800"/>
          </a:p>
          <a:p>
            <a:r>
              <a:rPr lang="zh-CN" altLang="en-US" sz="2800"/>
              <a:t>动作识别：</a:t>
            </a:r>
            <a:endParaRPr lang="zh-CN" altLang="en-US" sz="2800"/>
          </a:p>
          <a:p>
            <a:r>
              <a:rPr lang="zh-CN" altLang="en-US" sz="2800"/>
              <a:t>A : 测试动作时传感器数据B：录制动作时传感器数据</a:t>
            </a:r>
            <a:endParaRPr lang="zh-CN" altLang="en-US" sz="280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3615" y="3113405"/>
            <a:ext cx="4930140" cy="28956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4200" y="2753360"/>
            <a:ext cx="5875020" cy="362712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PA" val="v3.0.1"/>
</p:tagLst>
</file>

<file path=ppt/tags/tag2.xml><?xml version="1.0" encoding="utf-8"?>
<p:tagLst xmlns:p="http://schemas.openxmlformats.org/presentationml/2006/main">
  <p:tag name="KSO_WPP_MARK_KEY" val="b0e79373-4d2a-4fbf-a825-c15c86f3ac28"/>
  <p:tag name="COMMONDATA" val="eyJoZGlkIjoiZTY3YWY0YTc2Y2QyMDI4NDJjY2EyNTYzOThmYjhmOTIifQ=="/>
  <p:tag name="ISLIDE.GUIDESSETTING" val="{&quot;Id&quot;:&quot;ae1f73dc-db6d-4a57-b018-d21939706e96&quot;,&quot;Name&quot;:null,&quot;Kind&quot;:&quot;Custom&quot;,&quot;OldGuidesSetting&quot;:{&quot;HeaderHeight&quot;:0.0,&quot;FooterHeight&quot;:0.0,&quot;SideMargin&quot;:0.0,&quot;TopMargin&quot;:0.0,&quot;BottomMargin&quot;:0.0,&quot;IntervalMargin&quot;:0.0}}"/>
  <p:tag name="commondata" val="eyJoZGlkIjoiZTBhZWE0NGEzNTYzYjBlYTk4NTY0MThjOWFlNWZjMDY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gvk2lxr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>
          <a:solidFill>
            <a:srgbClr val="5B307D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rtlCol="0">
        <a:spAutoFit/>
      </a:bodyPr>
      <a:lstStyle>
        <a:defPPr algn="l">
          <a:defRPr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346</Words>
  <Application>WPS 演示</Application>
  <PresentationFormat>宽屏</PresentationFormat>
  <Paragraphs>55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30" baseType="lpstr">
      <vt:lpstr>Arial</vt:lpstr>
      <vt:lpstr>宋体</vt:lpstr>
      <vt:lpstr>Wingdings</vt:lpstr>
      <vt:lpstr>微软雅黑</vt:lpstr>
      <vt:lpstr>Aparajita</vt:lpstr>
      <vt:lpstr>Nirmala UI</vt:lpstr>
      <vt:lpstr>思源黑体</vt:lpstr>
      <vt:lpstr>Open Sans</vt:lpstr>
      <vt:lpstr>Segoe Print</vt:lpstr>
      <vt:lpstr>黑体</vt:lpstr>
      <vt:lpstr>Calibri</vt:lpstr>
      <vt:lpstr>庞门正道标题体</vt:lpstr>
      <vt:lpstr>Arial</vt:lpstr>
      <vt:lpstr>Arial Black</vt:lpstr>
      <vt:lpstr>Yu Gothic UI Semibold</vt:lpstr>
      <vt:lpstr>Times New Roman</vt:lpstr>
      <vt:lpstr>Arial Unicode MS</vt:lpstr>
      <vt:lpstr>等线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桜井_haruka</cp:lastModifiedBy>
  <cp:revision>746</cp:revision>
  <cp:lastPrinted>2021-07-13T05:27:00Z</cp:lastPrinted>
  <dcterms:created xsi:type="dcterms:W3CDTF">2021-03-18T01:25:00Z</dcterms:created>
  <dcterms:modified xsi:type="dcterms:W3CDTF">2024-04-12T08:15:25Z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2052-12.1.0.16417</vt:lpwstr>
  </property>
  <property fmtid="{D5CDD505-2E9C-101B-9397-08002B2CF9AE}" pid="3" name="ICV">
    <vt:lpwstr>24B9A3546F2D493EAA2851C091C39066</vt:lpwstr>
  </property>
</Properties>
</file>